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65" r:id="rId2"/>
    <p:sldId id="270" r:id="rId3"/>
    <p:sldId id="266" r:id="rId4"/>
    <p:sldId id="269" r:id="rId5"/>
    <p:sldId id="271" r:id="rId6"/>
    <p:sldId id="286" r:id="rId7"/>
    <p:sldId id="288" r:id="rId8"/>
    <p:sldId id="258" r:id="rId9"/>
    <p:sldId id="256" r:id="rId10"/>
    <p:sldId id="260" r:id="rId11"/>
    <p:sldId id="257" r:id="rId12"/>
    <p:sldId id="259" r:id="rId13"/>
    <p:sldId id="263" r:id="rId14"/>
    <p:sldId id="264" r:id="rId15"/>
    <p:sldId id="287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80" r:id="rId24"/>
    <p:sldId id="290" r:id="rId25"/>
    <p:sldId id="291" r:id="rId26"/>
    <p:sldId id="292" r:id="rId27"/>
    <p:sldId id="284" r:id="rId28"/>
    <p:sldId id="285" r:id="rId29"/>
    <p:sldId id="293" r:id="rId30"/>
    <p:sldId id="289" r:id="rId3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3200" autoAdjust="0"/>
  </p:normalViewPr>
  <p:slideViewPr>
    <p:cSldViewPr showGuides="1">
      <p:cViewPr varScale="1">
        <p:scale>
          <a:sx n="97" d="100"/>
          <a:sy n="97" d="100"/>
        </p:scale>
        <p:origin x="-1950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6.png>
</file>

<file path=ppt/media/image17.png>
</file>

<file path=ppt/media/image2.jpeg>
</file>

<file path=ppt/media/image3.jpeg>
</file>

<file path=ppt/media/image33.png>
</file>

<file path=ppt/media/image39.png>
</file>

<file path=ppt/media/image4.jpeg>
</file>

<file path=ppt/media/image41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B50C04-BD6A-44E4-801F-9ADD223EC4B3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BE9F6D-7E52-4D7E-8BC6-973AB50FB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4415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SNP data from such arrays can also be a resource for germplasm management in breeding programs and has a role in genomic selection strategies for crop improvement.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BE9F6D-7E52-4D7E-8BC6-973AB50FB7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3207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Processing and field-grown fresh market tomatoes are now distinct sub-populations</a:t>
            </a:r>
          </a:p>
          <a:p>
            <a:r>
              <a:rPr lang="en-US" dirty="0"/>
              <a:t>Left hand side is an example of fresh market</a:t>
            </a:r>
          </a:p>
          <a:p>
            <a:r>
              <a:rPr lang="en-US" dirty="0"/>
              <a:t>On right hand side P1 is a processing cultivar, P2 a grape cultivar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BE9F6D-7E52-4D7E-8BC6-973AB50FB7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317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BE9F6D-7E52-4D7E-8BC6-973AB50FB7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194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4DC8B3-A5C9-4E88-B4E2-AC5F3A3394E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391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997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08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9558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7236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077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851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30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9233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73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263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931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4F5DD-3E29-4175-B45E-B1E5DFAB34C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9201F6-73BD-4168-A0A6-76A5F0FE7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684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1.emf"/><Relationship Id="rId4" Type="http://schemas.openxmlformats.org/officeDocument/2006/relationships/image" Target="../media/image3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Recreation of </a:t>
            </a:r>
            <a:r>
              <a:rPr lang="en-US" i="1" dirty="0"/>
              <a:t>High-Density SNP Genotyping of Tomato Reveals Patterns of Genetic Variation Due to Breeding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648200"/>
            <a:ext cx="6400800" cy="1752600"/>
          </a:xfrm>
        </p:spPr>
        <p:txBody>
          <a:bodyPr>
            <a:normAutofit fontScale="92500" lnSpcReduction="10000"/>
          </a:bodyPr>
          <a:lstStyle/>
          <a:p>
            <a:r>
              <a:rPr lang="en-US" sz="3900" dirty="0"/>
              <a:t>PEB Power:</a:t>
            </a:r>
          </a:p>
          <a:p>
            <a:r>
              <a:rPr lang="en-US" sz="2600" dirty="0"/>
              <a:t>Matthew Dzievit, James </a:t>
            </a:r>
            <a:r>
              <a:rPr lang="en-US" sz="2600" dirty="0" err="1"/>
              <a:t>McNellie</a:t>
            </a:r>
            <a:r>
              <a:rPr lang="en-US" sz="2600" dirty="0"/>
              <a:t>, </a:t>
            </a:r>
            <a:r>
              <a:rPr lang="en-US" sz="2600" dirty="0" err="1"/>
              <a:t>Jinyu</a:t>
            </a:r>
            <a:r>
              <a:rPr lang="en-US" sz="2600" dirty="0"/>
              <a:t> Wang, </a:t>
            </a:r>
            <a:r>
              <a:rPr lang="en-US" sz="2600" dirty="0" err="1"/>
              <a:t>Therin</a:t>
            </a:r>
            <a:r>
              <a:rPr lang="en-US" sz="2600" dirty="0"/>
              <a:t> Young</a:t>
            </a:r>
          </a:p>
          <a:p>
            <a:r>
              <a:rPr lang="en-US" sz="2600" dirty="0"/>
              <a:t>BCB 546X – Spring 2017</a:t>
            </a:r>
          </a:p>
        </p:txBody>
      </p:sp>
    </p:spTree>
    <p:extLst>
      <p:ext uri="{BB962C8B-B14F-4D97-AF65-F5344CB8AC3E}">
        <p14:creationId xmlns:p14="http://schemas.microsoft.com/office/powerpoint/2010/main" val="3029685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318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Confirm results w/Structure Analysis:</a:t>
            </a:r>
            <a:br>
              <a:rPr lang="en-US" dirty="0"/>
            </a:br>
            <a:r>
              <a:rPr lang="en-US" sz="3600" dirty="0"/>
              <a:t>Overview of workflow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2057400"/>
            <a:ext cx="7620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Utilized formatted data provided by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Filter out hybrids and then subset data into processing genotypes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Convert genotype data file into .</a:t>
            </a:r>
            <a:r>
              <a:rPr lang="en-US" sz="2400" dirty="0" err="1"/>
              <a:t>ped</a:t>
            </a:r>
            <a:r>
              <a:rPr lang="en-US" sz="2400" dirty="0"/>
              <a:t> format (plink, Purcell, et. al 2007, Amer. J Human Gen)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 plink to convert files to .bed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Send .bed files to </a:t>
            </a:r>
            <a:r>
              <a:rPr lang="en-US" sz="2400" dirty="0" err="1"/>
              <a:t>linux</a:t>
            </a:r>
            <a:r>
              <a:rPr lang="en-US" sz="2400" dirty="0"/>
              <a:t> server to run Admixture (Alexander, et. al 2009, Genome Research)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Import .Q files into R for data manipulation</a:t>
            </a:r>
          </a:p>
          <a:p>
            <a:pPr marL="285750" indent="-285750">
              <a:buFontTx/>
              <a:buChar char="-"/>
            </a:pPr>
            <a:endParaRPr lang="en-US" sz="2400" dirty="0"/>
          </a:p>
          <a:p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6200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Extra work not done in paper!</a:t>
            </a:r>
          </a:p>
        </p:txBody>
      </p:sp>
    </p:spTree>
    <p:extLst>
      <p:ext uri="{BB962C8B-B14F-4D97-AF65-F5344CB8AC3E}">
        <p14:creationId xmlns:p14="http://schemas.microsoft.com/office/powerpoint/2010/main" val="2587851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Confirm results w/Structure Analysis:</a:t>
            </a:r>
            <a:br>
              <a:rPr lang="en-US" dirty="0"/>
            </a:br>
            <a:r>
              <a:rPr lang="en-US" sz="3600" dirty="0"/>
              <a:t>Results: Full Dataset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9" t="11600" r="2671" b="12788"/>
          <a:stretch/>
        </p:blipFill>
        <p:spPr bwMode="auto">
          <a:xfrm>
            <a:off x="228600" y="1600200"/>
            <a:ext cx="8686800" cy="4921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8254" y="-30556"/>
            <a:ext cx="3762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Extra work not done in paper!</a:t>
            </a:r>
          </a:p>
        </p:txBody>
      </p:sp>
    </p:spTree>
    <p:extLst>
      <p:ext uri="{BB962C8B-B14F-4D97-AF65-F5344CB8AC3E}">
        <p14:creationId xmlns:p14="http://schemas.microsoft.com/office/powerpoint/2010/main" val="41036793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Confirm results w/Structure Analysis:</a:t>
            </a:r>
            <a:br>
              <a:rPr lang="en-US" dirty="0"/>
            </a:br>
            <a:r>
              <a:rPr lang="en-US" sz="3600" dirty="0"/>
              <a:t>Results: Full Dataset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3" t="11461" r="2671" b="12369"/>
          <a:stretch/>
        </p:blipFill>
        <p:spPr bwMode="auto">
          <a:xfrm>
            <a:off x="284387" y="1600200"/>
            <a:ext cx="8575226" cy="4919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8254" y="-30556"/>
            <a:ext cx="3762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Extra work not done in paper!</a:t>
            </a:r>
          </a:p>
        </p:txBody>
      </p:sp>
    </p:spTree>
    <p:extLst>
      <p:ext uri="{BB962C8B-B14F-4D97-AF65-F5344CB8AC3E}">
        <p14:creationId xmlns:p14="http://schemas.microsoft.com/office/powerpoint/2010/main" val="4023083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Confirm results w/Structure Analysis:</a:t>
            </a:r>
            <a:br>
              <a:rPr lang="en-US" dirty="0"/>
            </a:br>
            <a:r>
              <a:rPr lang="en-US" sz="3600" dirty="0"/>
              <a:t>Results: Full Dataset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4" t="2795" r="3659" b="3845"/>
          <a:stretch/>
        </p:blipFill>
        <p:spPr bwMode="auto">
          <a:xfrm>
            <a:off x="800100" y="1447800"/>
            <a:ext cx="7543800" cy="5355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8254" y="-30556"/>
            <a:ext cx="3762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Extra work not done in paper!</a:t>
            </a:r>
          </a:p>
        </p:txBody>
      </p:sp>
    </p:spTree>
    <p:extLst>
      <p:ext uri="{BB962C8B-B14F-4D97-AF65-F5344CB8AC3E}">
        <p14:creationId xmlns:p14="http://schemas.microsoft.com/office/powerpoint/2010/main" val="3478510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Confirm results w/Structure Analysis:</a:t>
            </a:r>
            <a:br>
              <a:rPr lang="en-US" dirty="0"/>
            </a:br>
            <a:r>
              <a:rPr lang="en-US" sz="3600" dirty="0"/>
              <a:t>Results: Processing Dataset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" t="2796" r="6528" b="4262"/>
          <a:stretch/>
        </p:blipFill>
        <p:spPr bwMode="auto">
          <a:xfrm>
            <a:off x="1156865" y="1501462"/>
            <a:ext cx="6830270" cy="5331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-28254" y="-30556"/>
            <a:ext cx="3762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Extra work not done in paper!</a:t>
            </a:r>
          </a:p>
        </p:txBody>
      </p:sp>
    </p:spTree>
    <p:extLst>
      <p:ext uri="{BB962C8B-B14F-4D97-AF65-F5344CB8AC3E}">
        <p14:creationId xmlns:p14="http://schemas.microsoft.com/office/powerpoint/2010/main" val="18331741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 home message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676400"/>
            <a:ext cx="8305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Structure (via admixture) analysis generally matches the </a:t>
            </a:r>
            <a:r>
              <a:rPr lang="en-US" sz="2400" i="1" dirty="0"/>
              <a:t>a priori </a:t>
            </a:r>
            <a:r>
              <a:rPr lang="en-US" sz="2400" dirty="0"/>
              <a:t>classification by the breeders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Genotypes that don’t match are cases where genetically they are more similar to one particular sub-population, however, they may contain a few key genes that make them phenotypically similar to another sub-population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With modern breeding material it is useful to look at population structure analyses using genotypic data, however, it is important to make sure that these sub-population classifications match the breeder’s knowledge/expectations</a:t>
            </a:r>
          </a:p>
        </p:txBody>
      </p:sp>
    </p:spTree>
    <p:extLst>
      <p:ext uri="{BB962C8B-B14F-4D97-AF65-F5344CB8AC3E}">
        <p14:creationId xmlns:p14="http://schemas.microsoft.com/office/powerpoint/2010/main" val="3896873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00225" y="567690"/>
            <a:ext cx="5981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Recreate Figure 3A and Figure 4A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28674" y="1714500"/>
            <a:ext cx="8210551" cy="1646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Figure 3A: Minor allele frequency (MAF) patterns on chromosomes 1 to 6 for each of four subpopulations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Figure 4A: Minor allele frequency (MAF) patterns on chromosomes 7 to 12 for each of  four subpopulations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47650" y="3829050"/>
            <a:ext cx="88296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Object:  visualize the genetic variation between three representative sub-populations of cultivated tomatoes (processing, fresh market, vintage) along with </a:t>
            </a:r>
            <a:r>
              <a:rPr lang="en-US" sz="2400" i="1" dirty="0" err="1"/>
              <a:t>S.pimpinellifolium</a:t>
            </a:r>
            <a:r>
              <a:rPr lang="en-US" sz="2400" dirty="0"/>
              <a:t> accessions </a:t>
            </a:r>
          </a:p>
        </p:txBody>
      </p:sp>
    </p:spTree>
    <p:extLst>
      <p:ext uri="{BB962C8B-B14F-4D97-AF65-F5344CB8AC3E}">
        <p14:creationId xmlns:p14="http://schemas.microsoft.com/office/powerpoint/2010/main" val="3673182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74344" y="1539240"/>
            <a:ext cx="84982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Use formatted data provided by group members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Filter out 16 hybrids accessions, work with the remaining 410 inbred accessions in Unix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Determine minor allele for each SNP site based on genotypic data of 410 inbred accessions in Perl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Subset data for each of the four sub-populations in Unix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Estimate MAF within each sub-population in Perl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Check the correlation between regenerated MAF with the MAF on the paper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Graph the MAF of four sub-populations using R package ggplot2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49579" y="948690"/>
            <a:ext cx="17411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Work flow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66900" y="234315"/>
            <a:ext cx="5981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Recreate Figure 3A and Figure 4A</a:t>
            </a:r>
          </a:p>
        </p:txBody>
      </p:sp>
    </p:spTree>
    <p:extLst>
      <p:ext uri="{BB962C8B-B14F-4D97-AF65-F5344CB8AC3E}">
        <p14:creationId xmlns:p14="http://schemas.microsoft.com/office/powerpoint/2010/main" val="4273110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057275" y="123825"/>
            <a:ext cx="741045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Check the correlation between regenerated MAF with the original MAF on the paper 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1535114" y="1337458"/>
            <a:ext cx="6113462" cy="5253842"/>
            <a:chOff x="1535114" y="1337458"/>
            <a:chExt cx="6113462" cy="5253842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554164" y="1337458"/>
              <a:ext cx="6094412" cy="2615867"/>
            </a:xfrm>
            <a:prstGeom prst="rect">
              <a:avLst/>
            </a:prstGeom>
          </p:spPr>
        </p:pic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35114" y="4040576"/>
              <a:ext cx="6113461" cy="25507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180360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336717" y="1120909"/>
            <a:ext cx="3785787" cy="4836384"/>
            <a:chOff x="306237" y="602749"/>
            <a:chExt cx="3785787" cy="483638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/>
            <a:srcRect l="54799" t="32917" r="16262" b="26634"/>
            <a:stretch/>
          </p:blipFill>
          <p:spPr>
            <a:xfrm>
              <a:off x="306237" y="602749"/>
              <a:ext cx="3747603" cy="147315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/>
            <a:srcRect l="63587" t="23956" r="7486" b="35723"/>
            <a:stretch/>
          </p:blipFill>
          <p:spPr>
            <a:xfrm>
              <a:off x="327865" y="2255520"/>
              <a:ext cx="3764159" cy="1475692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8620" y="3994121"/>
              <a:ext cx="3680459" cy="1445012"/>
            </a:xfrm>
            <a:prstGeom prst="rect">
              <a:avLst/>
            </a:prstGeom>
          </p:spPr>
        </p:pic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3446" y="1310640"/>
            <a:ext cx="4847456" cy="487553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844040" y="868680"/>
            <a:ext cx="1104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Original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966460" y="853440"/>
            <a:ext cx="1577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Recreated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987040" y="198120"/>
            <a:ext cx="35471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Recreate Figure 3A</a:t>
            </a:r>
          </a:p>
        </p:txBody>
      </p:sp>
    </p:spTree>
    <p:extLst>
      <p:ext uri="{BB962C8B-B14F-4D97-AF65-F5344CB8AC3E}">
        <p14:creationId xmlns:p14="http://schemas.microsoft.com/office/powerpoint/2010/main" val="1074101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377" y="-6531"/>
            <a:ext cx="8229600" cy="11430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31098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Array-based genotyping platforms permit rapid scoring of several thousand markers in parallel</a:t>
            </a:r>
          </a:p>
          <a:p>
            <a:r>
              <a:rPr lang="en-US" dirty="0" err="1">
                <a:sym typeface="Wingdings" panose="05000000000000000000" pitchFamily="2" charset="2"/>
              </a:rPr>
              <a:t>SolCAP</a:t>
            </a:r>
            <a:r>
              <a:rPr lang="en-US" dirty="0">
                <a:sym typeface="Wingdings" panose="05000000000000000000" pitchFamily="2" charset="2"/>
              </a:rPr>
              <a:t> germplasm  426 accessions (141 </a:t>
            </a:r>
            <a:r>
              <a:rPr lang="en-US" b="1" dirty="0">
                <a:sym typeface="Wingdings" panose="05000000000000000000" pitchFamily="2" charset="2"/>
              </a:rPr>
              <a:t>processing</a:t>
            </a:r>
            <a:r>
              <a:rPr lang="en-US" dirty="0">
                <a:sym typeface="Wingdings" panose="05000000000000000000" pitchFamily="2" charset="2"/>
              </a:rPr>
              <a:t>, 110 </a:t>
            </a:r>
            <a:r>
              <a:rPr lang="en-US" b="1" dirty="0">
                <a:sym typeface="Wingdings" panose="05000000000000000000" pitchFamily="2" charset="2"/>
              </a:rPr>
              <a:t>fresh market</a:t>
            </a:r>
            <a:r>
              <a:rPr lang="en-US" dirty="0">
                <a:sym typeface="Wingdings" panose="05000000000000000000" pitchFamily="2" charset="2"/>
              </a:rPr>
              <a:t>, 61 </a:t>
            </a:r>
            <a:r>
              <a:rPr lang="en-US" b="1" dirty="0">
                <a:sym typeface="Wingdings" panose="05000000000000000000" pitchFamily="2" charset="2"/>
              </a:rPr>
              <a:t>vintage</a:t>
            </a:r>
            <a:r>
              <a:rPr lang="en-US" dirty="0">
                <a:sym typeface="Wingdings" panose="05000000000000000000" pitchFamily="2" charset="2"/>
              </a:rPr>
              <a:t>, 27 </a:t>
            </a:r>
            <a:r>
              <a:rPr lang="en-US" b="1" dirty="0">
                <a:sym typeface="Wingdings" panose="05000000000000000000" pitchFamily="2" charset="2"/>
              </a:rPr>
              <a:t>cultivated cherry</a:t>
            </a:r>
            <a:r>
              <a:rPr lang="en-US" dirty="0">
                <a:sym typeface="Wingdings" panose="05000000000000000000" pitchFamily="2" charset="2"/>
              </a:rPr>
              <a:t>, 12 </a:t>
            </a:r>
            <a:r>
              <a:rPr lang="en-US" b="1" dirty="0">
                <a:sym typeface="Wingdings" panose="05000000000000000000" pitchFamily="2" charset="2"/>
              </a:rPr>
              <a:t>landrace</a:t>
            </a:r>
            <a:r>
              <a:rPr lang="en-US" dirty="0">
                <a:sym typeface="Wingdings" panose="05000000000000000000" pitchFamily="2" charset="2"/>
              </a:rPr>
              <a:t>, 43 </a:t>
            </a:r>
            <a:r>
              <a:rPr lang="en-US" b="1" dirty="0">
                <a:sym typeface="Wingdings" panose="05000000000000000000" pitchFamily="2" charset="2"/>
              </a:rPr>
              <a:t>wild cherry</a:t>
            </a:r>
            <a:r>
              <a:rPr lang="en-US" dirty="0">
                <a:sym typeface="Wingdings" panose="05000000000000000000" pitchFamily="2" charset="2"/>
              </a:rPr>
              <a:t>, 16 </a:t>
            </a:r>
            <a:r>
              <a:rPr lang="en-US" b="1" i="1" dirty="0">
                <a:sym typeface="Wingdings" panose="05000000000000000000" pitchFamily="2" charset="2"/>
              </a:rPr>
              <a:t>S. </a:t>
            </a:r>
            <a:r>
              <a:rPr lang="en-US" b="1" i="1" dirty="0" err="1">
                <a:sym typeface="Wingdings" panose="05000000000000000000" pitchFamily="2" charset="2"/>
              </a:rPr>
              <a:t>pimpinellifolium</a:t>
            </a:r>
            <a:r>
              <a:rPr lang="en-US" i="1" dirty="0">
                <a:sym typeface="Wingdings" panose="05000000000000000000" pitchFamily="2" charset="2"/>
              </a:rPr>
              <a:t>, </a:t>
            </a:r>
            <a:r>
              <a:rPr lang="en-US" dirty="0">
                <a:sym typeface="Wingdings" panose="05000000000000000000" pitchFamily="2" charset="2"/>
              </a:rPr>
              <a:t>and 16 </a:t>
            </a:r>
            <a:r>
              <a:rPr lang="en-US" b="1" dirty="0">
                <a:sym typeface="Wingdings" panose="05000000000000000000" pitchFamily="2" charset="2"/>
              </a:rPr>
              <a:t>hybrid</a:t>
            </a:r>
            <a:r>
              <a:rPr lang="en-US" dirty="0">
                <a:sym typeface="Wingdings" panose="05000000000000000000" pitchFamily="2" charset="2"/>
              </a:rPr>
              <a:t>)</a:t>
            </a:r>
            <a:endParaRPr lang="en-US" dirty="0"/>
          </a:p>
          <a:p>
            <a:r>
              <a:rPr lang="en-US" dirty="0" err="1">
                <a:sym typeface="Wingdings" panose="05000000000000000000" pitchFamily="2" charset="2"/>
              </a:rPr>
              <a:t>SolCAP</a:t>
            </a:r>
            <a:r>
              <a:rPr lang="en-US" dirty="0">
                <a:sym typeface="Wingdings" panose="05000000000000000000" pitchFamily="2" charset="2"/>
              </a:rPr>
              <a:t> array  7,720 SNPs used to genotype the </a:t>
            </a:r>
            <a:r>
              <a:rPr lang="en-US" dirty="0" err="1">
                <a:sym typeface="Wingdings" panose="05000000000000000000" pitchFamily="2" charset="2"/>
              </a:rPr>
              <a:t>SolCAP</a:t>
            </a:r>
            <a:r>
              <a:rPr lang="en-US" dirty="0">
                <a:sym typeface="Wingdings" panose="05000000000000000000" pitchFamily="2" charset="2"/>
              </a:rPr>
              <a:t> germplasm. Subsets of markers were selected using the genetic map positions determined from two </a:t>
            </a:r>
            <a:r>
              <a:rPr lang="en-US" dirty="0" smtClean="0">
                <a:sym typeface="Wingdings" panose="05000000000000000000" pitchFamily="2" charset="2"/>
              </a:rPr>
              <a:t>bi-parental </a:t>
            </a:r>
            <a:r>
              <a:rPr lang="en-US" dirty="0">
                <a:sym typeface="Wingdings" panose="05000000000000000000" pitchFamily="2" charset="2"/>
              </a:rPr>
              <a:t>populations: EXPEN 2000 (3,503 markers) and EXPIM 2012 (4,491 markers).</a:t>
            </a:r>
          </a:p>
        </p:txBody>
      </p:sp>
    </p:spTree>
    <p:extLst>
      <p:ext uri="{BB962C8B-B14F-4D97-AF65-F5344CB8AC3E}">
        <p14:creationId xmlns:p14="http://schemas.microsoft.com/office/powerpoint/2010/main" val="33900684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340" y="1287780"/>
            <a:ext cx="4705460" cy="470281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358413" y="1191402"/>
            <a:ext cx="3779247" cy="4595988"/>
            <a:chOff x="381273" y="806592"/>
            <a:chExt cx="3779247" cy="459598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1273" y="806592"/>
              <a:ext cx="3779247" cy="1446387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38967" y="2377994"/>
              <a:ext cx="3721553" cy="1426926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89742" y="4006142"/>
              <a:ext cx="3655538" cy="1396438"/>
            </a:xfrm>
            <a:prstGeom prst="rect">
              <a:avLst/>
            </a:prstGeom>
          </p:spPr>
        </p:pic>
      </p:grpSp>
      <p:sp>
        <p:nvSpPr>
          <p:cNvPr id="7" name="TextBox 6"/>
          <p:cNvSpPr txBox="1"/>
          <p:nvPr/>
        </p:nvSpPr>
        <p:spPr>
          <a:xfrm>
            <a:off x="1744980" y="864870"/>
            <a:ext cx="1104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Original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882640" y="891540"/>
            <a:ext cx="1577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Recreated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32760" y="190500"/>
            <a:ext cx="3539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Recreate Figure 3A</a:t>
            </a:r>
          </a:p>
        </p:txBody>
      </p:sp>
    </p:spTree>
    <p:extLst>
      <p:ext uri="{BB962C8B-B14F-4D97-AF65-F5344CB8AC3E}">
        <p14:creationId xmlns:p14="http://schemas.microsoft.com/office/powerpoint/2010/main" val="255725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22102" y="1350710"/>
            <a:ext cx="3853658" cy="4806249"/>
            <a:chOff x="322102" y="870650"/>
            <a:chExt cx="3853658" cy="480624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2102" y="870650"/>
              <a:ext cx="3846038" cy="147504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7822" y="2462631"/>
              <a:ext cx="3792698" cy="1471829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2582" y="4216422"/>
              <a:ext cx="3823178" cy="1460477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8507" y="1447800"/>
            <a:ext cx="4855493" cy="484251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83080" y="975360"/>
            <a:ext cx="1104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Original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20740" y="990600"/>
            <a:ext cx="1577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Recreated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78480" y="280035"/>
            <a:ext cx="36652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Recreate Figure 4A</a:t>
            </a:r>
          </a:p>
        </p:txBody>
      </p:sp>
    </p:spTree>
    <p:extLst>
      <p:ext uri="{BB962C8B-B14F-4D97-AF65-F5344CB8AC3E}">
        <p14:creationId xmlns:p14="http://schemas.microsoft.com/office/powerpoint/2010/main" val="31448225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91440" y="1173480"/>
            <a:ext cx="4031565" cy="4834890"/>
            <a:chOff x="0" y="861060"/>
            <a:chExt cx="4031565" cy="483489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861060"/>
              <a:ext cx="3997444" cy="1508760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5868" y="2537460"/>
              <a:ext cx="3953436" cy="1501139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960" y="4206240"/>
              <a:ext cx="3970605" cy="1489710"/>
            </a:xfrm>
            <a:prstGeom prst="rect">
              <a:avLst/>
            </a:prstGeom>
          </p:spPr>
        </p:pic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6195" y="1240046"/>
            <a:ext cx="4967805" cy="492326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52600" y="777240"/>
            <a:ext cx="1104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Original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905500" y="853440"/>
            <a:ext cx="15773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Recreated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39439" y="205740"/>
            <a:ext cx="36709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Recreate Figure 4A</a:t>
            </a:r>
          </a:p>
        </p:txBody>
      </p:sp>
    </p:spTree>
    <p:extLst>
      <p:ext uri="{BB962C8B-B14F-4D97-AF65-F5344CB8AC3E}">
        <p14:creationId xmlns:p14="http://schemas.microsoft.com/office/powerpoint/2010/main" val="2202428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/>
              <a:t>Recreate Figures 5, 6, &amp; 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457200" y="990600"/>
            <a:ext cx="7886700" cy="59436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Objective: Plot LD decay for 3 sub-populations (processing, fresh market and vintage) with two trendlines; locally weighted scatterplot smoothing (LOESS) and non-linear regression (NLR)</a:t>
            </a:r>
          </a:p>
          <a:p>
            <a:pPr lvl="1"/>
            <a:r>
              <a:rPr lang="en-US" dirty="0"/>
              <a:t>Sim et al. (2012) calculated LD in Tassel and created the graph the in R. I used the R package ‘</a:t>
            </a:r>
            <a:r>
              <a:rPr lang="en-US" dirty="0" err="1"/>
              <a:t>LDheatmap</a:t>
            </a:r>
            <a:r>
              <a:rPr lang="en-US" dirty="0"/>
              <a:t>’ to calculate LD</a:t>
            </a:r>
          </a:p>
          <a:p>
            <a:pPr lvl="1"/>
            <a:r>
              <a:rPr lang="en-US" dirty="0"/>
              <a:t>Sim used a smoothing parameter of 0.3 for LOESS</a:t>
            </a:r>
          </a:p>
          <a:p>
            <a:pPr lvl="2"/>
            <a:r>
              <a:rPr lang="en-US" dirty="0"/>
              <a:t>I used ‘span = 0.9’</a:t>
            </a:r>
          </a:p>
          <a:p>
            <a:pPr lvl="1"/>
            <a:r>
              <a:rPr lang="en-US" dirty="0"/>
              <a:t>The “model of Hill and Weir” was used to calculated NLR</a:t>
            </a:r>
          </a:p>
          <a:p>
            <a:pPr lvl="2"/>
            <a:r>
              <a:rPr lang="en-US" dirty="0"/>
              <a:t>I used a script I found online: https://fabiomarroni.wordpress.com/2011/08/09/estimate-decay-of-linkage-disequilibrium-with-distance/</a:t>
            </a:r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4368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0"/>
            <a:ext cx="42672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7" t="6244" b="7302"/>
          <a:stretch/>
        </p:blipFill>
        <p:spPr>
          <a:xfrm>
            <a:off x="50488" y="0"/>
            <a:ext cx="4597712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581400" y="6629400"/>
            <a:ext cx="15641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Sim et al. 2012</a:t>
            </a:r>
          </a:p>
        </p:txBody>
      </p:sp>
    </p:spTree>
    <p:extLst>
      <p:ext uri="{BB962C8B-B14F-4D97-AF65-F5344CB8AC3E}">
        <p14:creationId xmlns:p14="http://schemas.microsoft.com/office/powerpoint/2010/main" val="2102560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0"/>
            <a:ext cx="42672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922" y="0"/>
            <a:ext cx="4243478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10000" y="6629400"/>
            <a:ext cx="1259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Sim et al. 2012</a:t>
            </a:r>
          </a:p>
        </p:txBody>
      </p:sp>
    </p:spTree>
    <p:extLst>
      <p:ext uri="{BB962C8B-B14F-4D97-AF65-F5344CB8AC3E}">
        <p14:creationId xmlns:p14="http://schemas.microsoft.com/office/powerpoint/2010/main" val="21037609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0"/>
            <a:ext cx="42672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8" y="0"/>
            <a:ext cx="446322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33800" y="6629400"/>
            <a:ext cx="1259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Sim et al. 2012</a:t>
            </a:r>
          </a:p>
        </p:txBody>
      </p:sp>
    </p:spTree>
    <p:extLst>
      <p:ext uri="{BB962C8B-B14F-4D97-AF65-F5344CB8AC3E}">
        <p14:creationId xmlns:p14="http://schemas.microsoft.com/office/powerpoint/2010/main" val="40877579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29" y="433574"/>
            <a:ext cx="4289636" cy="55564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94062" y="5940572"/>
            <a:ext cx="156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 et al. 2012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42050" y="134417"/>
            <a:ext cx="1130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Vintage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9866" y="793473"/>
            <a:ext cx="4550160" cy="483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1521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751" y="596082"/>
            <a:ext cx="4407666" cy="572946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33400" y="6400800"/>
            <a:ext cx="156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 et al. 2012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42050" y="134417"/>
            <a:ext cx="1130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Vintage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7018" y="1053393"/>
            <a:ext cx="4554399" cy="489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08677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29148" y="1524000"/>
            <a:ext cx="72390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Overall, we were able to recreate the figures from the paper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Steps were not clearly documented with specific parameters used for the different packages/procedures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Data files were presented post analysis, would have liked to also have the data files pre-analysis to fully recreate their analysis</a:t>
            </a:r>
          </a:p>
          <a:p>
            <a:r>
              <a:rPr lang="en-US" sz="2800" dirty="0" smtClean="0"/>
              <a:t>	- i.e. Germplasm classified into 5 sub-	populations, after analysis classified into 7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2068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9144000" cy="1219200"/>
          </a:xfrm>
        </p:spPr>
        <p:txBody>
          <a:bodyPr>
            <a:noAutofit/>
          </a:bodyPr>
          <a:lstStyle/>
          <a:p>
            <a:r>
              <a:rPr lang="en-US" sz="3200" dirty="0"/>
              <a:t>Fresh Market, Processing, and Grape Tomatoes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684670"/>
            <a:ext cx="2672984" cy="3566160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26" y="2681569"/>
            <a:ext cx="2705100" cy="3606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219200" y="1229433"/>
            <a:ext cx="655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Breeding for distinct market classes has led to genetic differentiation in contemporary germplasm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1000" y="2362200"/>
            <a:ext cx="2971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Fresh Market cultivar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00400" y="2089360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Processing cultivar (P1)</a:t>
            </a:r>
          </a:p>
          <a:p>
            <a:pPr algn="ctr"/>
            <a:r>
              <a:rPr lang="en-US" dirty="0"/>
              <a:t>Grape cultivar (P2)</a:t>
            </a:r>
          </a:p>
        </p:txBody>
      </p:sp>
      <p:pic>
        <p:nvPicPr>
          <p:cNvPr id="1026" name="Picture 2" descr="C:\Users\mdzievit.IASTATE\Desktop\multi2 (1)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5715000" y="3138769"/>
            <a:ext cx="36576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6211583" y="2312237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Multiple types of cultivars</a:t>
            </a:r>
          </a:p>
        </p:txBody>
      </p:sp>
    </p:spTree>
    <p:extLst>
      <p:ext uri="{BB962C8B-B14F-4D97-AF65-F5344CB8AC3E}">
        <p14:creationId xmlns:p14="http://schemas.microsoft.com/office/powerpoint/2010/main" val="33749996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br>
              <a:rPr lang="en-US" dirty="0"/>
            </a:br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832646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Retros (aka Vintage)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59" y="2286000"/>
            <a:ext cx="2514600" cy="33528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5460" y="2286000"/>
            <a:ext cx="2625329" cy="3500438"/>
          </a:xfrm>
          <a:prstGeom prst="rect">
            <a:avLst/>
          </a:prstGeom>
        </p:spPr>
      </p:pic>
      <p:pic>
        <p:nvPicPr>
          <p:cNvPr id="8" name="Content Placeholder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5035" y="2281238"/>
            <a:ext cx="26289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874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Investigate genetic variation on the tomato genome due to contemporary breeding</a:t>
            </a:r>
          </a:p>
          <a:p>
            <a:r>
              <a:rPr lang="en-US" dirty="0"/>
              <a:t>Conduct population level analysis based on the germplasm panel</a:t>
            </a:r>
          </a:p>
          <a:p>
            <a:r>
              <a:rPr lang="en-US" dirty="0"/>
              <a:t>Identify sub-populations by analyzing SNP genotypes from the array</a:t>
            </a:r>
          </a:p>
          <a:p>
            <a:r>
              <a:rPr lang="en-US" dirty="0"/>
              <a:t>Investigate patterns of linkage disequilibrium (LD) within each chromosome in three subpopulations (processing, fresh market, and vintage)</a:t>
            </a:r>
          </a:p>
        </p:txBody>
      </p:sp>
    </p:spTree>
    <p:extLst>
      <p:ext uri="{BB962C8B-B14F-4D97-AF65-F5344CB8AC3E}">
        <p14:creationId xmlns:p14="http://schemas.microsoft.com/office/powerpoint/2010/main" val="3699667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workflow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47700" y="1524000"/>
            <a:ext cx="7848600" cy="395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2400" dirty="0"/>
              <a:t>Pre-processing of the data: Unix</a:t>
            </a:r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sz="2400" dirty="0"/>
              <a:t>Investigate and clean up the data</a:t>
            </a:r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sz="2400" dirty="0"/>
              <a:t>Remove unnecessary information </a:t>
            </a:r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sz="2400" dirty="0"/>
              <a:t>Filter SNPs for missing data</a:t>
            </a:r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sz="2400" dirty="0"/>
              <a:t>Final data matches format presented in paper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2400" dirty="0"/>
              <a:t>Recreate figure 1: Use pre-processing data and R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2400" dirty="0"/>
              <a:t>Recreate figure 3A/4A : Use pre-processing data with </a:t>
            </a:r>
            <a:r>
              <a:rPr lang="en-US" sz="2400" dirty="0" err="1"/>
              <a:t>unix</a:t>
            </a:r>
            <a:r>
              <a:rPr lang="en-US" sz="2400" dirty="0"/>
              <a:t>, </a:t>
            </a:r>
            <a:r>
              <a:rPr lang="en-US" sz="2400" dirty="0" err="1"/>
              <a:t>perl</a:t>
            </a:r>
            <a:r>
              <a:rPr lang="en-US" sz="2400" dirty="0"/>
              <a:t> and R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2400" dirty="0"/>
              <a:t>Recreate figure 5/6/7: Use pre-processing data and R</a:t>
            </a:r>
          </a:p>
        </p:txBody>
      </p:sp>
    </p:spTree>
    <p:extLst>
      <p:ext uri="{BB962C8B-B14F-4D97-AF65-F5344CB8AC3E}">
        <p14:creationId xmlns:p14="http://schemas.microsoft.com/office/powerpoint/2010/main" val="3350753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documentation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09600" y="1371600"/>
            <a:ext cx="8001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/>
              <a:t>Every folder contains a README files describing the files and/or subfolders located within a given folder</a:t>
            </a:r>
          </a:p>
          <a:p>
            <a:pPr marL="342900" indent="-342900">
              <a:buAutoNum type="arabicPeriod"/>
            </a:pPr>
            <a:r>
              <a:rPr lang="en-US" sz="2400" dirty="0"/>
              <a:t>All scripts are accompanied by markdown files or are R notebook files with annotation and comments imbedded</a:t>
            </a:r>
          </a:p>
          <a:p>
            <a:pPr marL="342900" indent="-342900">
              <a:buAutoNum type="arabicPeriod"/>
            </a:pPr>
            <a:endParaRPr lang="en-US" sz="24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821" r="2445" b="7143"/>
          <a:stretch/>
        </p:blipFill>
        <p:spPr bwMode="auto">
          <a:xfrm>
            <a:off x="228600" y="3352800"/>
            <a:ext cx="8688161" cy="1923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6645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/>
              <a:t>Recreate Figure 1:</a:t>
            </a:r>
            <a:r>
              <a:rPr lang="en-US" dirty="0"/>
              <a:t/>
            </a:r>
            <a:br>
              <a:rPr lang="en-US" dirty="0"/>
            </a:br>
            <a:r>
              <a:rPr lang="en-US" sz="3100" dirty="0"/>
              <a:t>Overview of workflow</a:t>
            </a:r>
            <a:endParaRPr lang="en-US" sz="4000" dirty="0"/>
          </a:p>
        </p:txBody>
      </p:sp>
      <p:sp>
        <p:nvSpPr>
          <p:cNvPr id="2" name="TextBox 1"/>
          <p:cNvSpPr txBox="1"/>
          <p:nvPr/>
        </p:nvSpPr>
        <p:spPr>
          <a:xfrm>
            <a:off x="914400" y="1600200"/>
            <a:ext cx="76200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Utilized pre-processed data provided by group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Filter out hybrids and then subset data into processing genotypes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Imputed missing data</a:t>
            </a:r>
          </a:p>
          <a:p>
            <a:pPr marL="285750" indent="6350">
              <a:buFontTx/>
              <a:buChar char="-"/>
            </a:pPr>
            <a:r>
              <a:rPr lang="en-US" sz="2400" dirty="0"/>
              <a:t> Paper mentioned package in R, but no code or indication of parameters they used. Needed to guess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Format data to run PCA using base R package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Plot the data using codes</a:t>
            </a:r>
          </a:p>
          <a:p>
            <a:pPr indent="292100"/>
            <a:r>
              <a:rPr lang="en-US" sz="2400" dirty="0"/>
              <a:t>- Market class they provided was post analysis vs. pre and post analysis</a:t>
            </a:r>
          </a:p>
          <a:p>
            <a:endParaRPr lang="en-US" sz="2400" dirty="0"/>
          </a:p>
          <a:p>
            <a:pPr marL="285750" indent="-285750">
              <a:buFontTx/>
              <a:buChar char="-"/>
            </a:pPr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7435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8" t="2820" r="51549" b="4094"/>
          <a:stretch/>
        </p:blipFill>
        <p:spPr bwMode="auto">
          <a:xfrm>
            <a:off x="203200" y="988686"/>
            <a:ext cx="3035300" cy="2933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87" t="4029" r="6479" b="2479"/>
          <a:stretch/>
        </p:blipFill>
        <p:spPr bwMode="auto">
          <a:xfrm>
            <a:off x="4940300" y="1001386"/>
            <a:ext cx="3086100" cy="2946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53" t="2957" r="5496" b="51042"/>
          <a:stretch/>
        </p:blipFill>
        <p:spPr bwMode="auto">
          <a:xfrm>
            <a:off x="444500" y="3922274"/>
            <a:ext cx="8246534" cy="29357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/>
              <a:t>Recreate Figure 1:</a:t>
            </a:r>
            <a:r>
              <a:rPr lang="en-US" dirty="0"/>
              <a:t/>
            </a:r>
            <a:br>
              <a:rPr lang="en-US" dirty="0"/>
            </a:br>
            <a:r>
              <a:rPr lang="en-US" sz="3100" dirty="0"/>
              <a:t>Results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505200" y="2061780"/>
            <a:ext cx="1219200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ORIGINAL</a:t>
            </a:r>
          </a:p>
          <a:p>
            <a:r>
              <a:rPr lang="en-US" b="1" dirty="0"/>
              <a:t>Sim et. al, 2012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57600" y="6248400"/>
            <a:ext cx="121920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Recreated</a:t>
            </a:r>
          </a:p>
        </p:txBody>
      </p:sp>
    </p:spTree>
    <p:extLst>
      <p:ext uri="{BB962C8B-B14F-4D97-AF65-F5344CB8AC3E}">
        <p14:creationId xmlns:p14="http://schemas.microsoft.com/office/powerpoint/2010/main" val="2420305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1069</Words>
  <Application>Microsoft Office PowerPoint</Application>
  <PresentationFormat>On-screen Show (4:3)</PresentationFormat>
  <Paragraphs>120</Paragraphs>
  <Slides>30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Office Theme</vt:lpstr>
      <vt:lpstr>Recreation of High-Density SNP Genotyping of Tomato Reveals Patterns of Genetic Variation Due to Breeding</vt:lpstr>
      <vt:lpstr>Introduction</vt:lpstr>
      <vt:lpstr>Fresh Market, Processing, and Grape Tomatoes</vt:lpstr>
      <vt:lpstr>Retros (aka Vintage)</vt:lpstr>
      <vt:lpstr>Objectives</vt:lpstr>
      <vt:lpstr>Overview of workflow</vt:lpstr>
      <vt:lpstr>Overview of documentation</vt:lpstr>
      <vt:lpstr>Recreate Figure 1: Overview of workflow</vt:lpstr>
      <vt:lpstr>Recreate Figure 1: Results</vt:lpstr>
      <vt:lpstr>Confirm results w/Structure Analysis: Overview of workflow</vt:lpstr>
      <vt:lpstr>Confirm results w/Structure Analysis: Results: Full Dataset</vt:lpstr>
      <vt:lpstr>Confirm results w/Structure Analysis: Results: Full Dataset</vt:lpstr>
      <vt:lpstr>Confirm results w/Structure Analysis: Results: Full Dataset</vt:lpstr>
      <vt:lpstr>Confirm results w/Structure Analysis: Results: Processing Dataset</vt:lpstr>
      <vt:lpstr>Take home message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Recreate Figures 5, 6, &amp; 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  <vt:lpstr>Thank you! Questions?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Recreate Figure 1: Overview of workflow</dc:title>
  <dc:creator>Dzievit, Matthew J</dc:creator>
  <cp:lastModifiedBy>Dzievit, Matthew J</cp:lastModifiedBy>
  <cp:revision>34</cp:revision>
  <dcterms:created xsi:type="dcterms:W3CDTF">2017-04-24T19:13:27Z</dcterms:created>
  <dcterms:modified xsi:type="dcterms:W3CDTF">2017-04-25T17:54:41Z</dcterms:modified>
</cp:coreProperties>
</file>

<file path=docProps/thumbnail.jpeg>
</file>